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197a216edb54953" /><Relationship Type="http://schemas.openxmlformats.org/officeDocument/2006/relationships/extended-properties" Target="/docProps/app.xml" Id="Ref6b52ed1e81423f" /><Relationship Type="http://schemas.openxmlformats.org/officeDocument/2006/relationships/officeDocument" Target="/ppt/presentation.xml" Id="Ra8306cc34f17446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de3f779dca411a"/>
  </p:sldMasterIdLst>
  <p:notesMasterIdLst>
    <p:notesMasterId xmlns:r="http://schemas.openxmlformats.org/officeDocument/2006/relationships" r:id="Rb20a6c77b469465c"/>
  </p:notesMasterIdLst>
  <p:sldIdLst>
    <p:sldId xmlns:r="http://schemas.openxmlformats.org/officeDocument/2006/relationships" id="256" r:id="R47fce5e79ed24484"/>
    <p:sldId xmlns:r="http://schemas.openxmlformats.org/officeDocument/2006/relationships" id="257" r:id="Rf4aa9843e26c4f65"/>
    <p:sldId xmlns:r="http://schemas.openxmlformats.org/officeDocument/2006/relationships" id="258" r:id="Rb243fb7bdd0b4406"/>
    <p:sldId xmlns:r="http://schemas.openxmlformats.org/officeDocument/2006/relationships" id="259" r:id="R5ecf9a4fdc2f4882"/>
    <p:sldId xmlns:r="http://schemas.openxmlformats.org/officeDocument/2006/relationships" id="260" r:id="Rb9df5583bd554f67"/>
    <p:sldId xmlns:r="http://schemas.openxmlformats.org/officeDocument/2006/relationships" id="261" r:id="R237a95f46a2544a9"/>
    <p:sldId xmlns:r="http://schemas.openxmlformats.org/officeDocument/2006/relationships" id="262" r:id="R127a0c81510a4c11"/>
    <p:sldId xmlns:r="http://schemas.openxmlformats.org/officeDocument/2006/relationships" id="263" r:id="Rcf77e00e75bc4b25"/>
    <p:sldId xmlns:r="http://schemas.openxmlformats.org/officeDocument/2006/relationships" id="264" r:id="Re47ad49075c74df2"/>
    <p:sldId xmlns:r="http://schemas.openxmlformats.org/officeDocument/2006/relationships" id="265" r:id="Ra89ded897978417a"/>
    <p:sldId xmlns:r="http://schemas.openxmlformats.org/officeDocument/2006/relationships" id="266" r:id="R09a9a63ac3cd4f6a"/>
    <p:sldId xmlns:r="http://schemas.openxmlformats.org/officeDocument/2006/relationships" id="267" r:id="R4b23e5b7266f47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9d8f3e2e6b4693" /><Relationship Type="http://schemas.openxmlformats.org/officeDocument/2006/relationships/slideMaster" Target="/ppt/slideMasters/slideMaster1.xml" Id="R6ede3f779dca411a" /><Relationship Type="http://schemas.openxmlformats.org/officeDocument/2006/relationships/notesMaster" Target="/ppt/notesMasters/notesMaster1.xml" Id="Rb20a6c77b469465c" /><Relationship Type="http://schemas.openxmlformats.org/officeDocument/2006/relationships/presProps" Target="/ppt/presProps.xml" Id="R30193d8d0fa24328" /><Relationship Type="http://schemas.openxmlformats.org/officeDocument/2006/relationships/tableStyles" Target="/ppt/tableStyles.xml" Id="R5a5993a646fd49fb" /><Relationship Type="http://schemas.openxmlformats.org/officeDocument/2006/relationships/slide" Target="/ppt/slides/slide1.xml" Id="R47fce5e79ed24484" /><Relationship Type="http://schemas.openxmlformats.org/officeDocument/2006/relationships/slide" Target="/ppt/slides/slide2.xml" Id="Rf4aa9843e26c4f65" /><Relationship Type="http://schemas.openxmlformats.org/officeDocument/2006/relationships/slide" Target="/ppt/slides/slide3.xml" Id="Rb243fb7bdd0b4406" /><Relationship Type="http://schemas.openxmlformats.org/officeDocument/2006/relationships/slide" Target="/ppt/slides/slide4.xml" Id="R5ecf9a4fdc2f4882" /><Relationship Type="http://schemas.openxmlformats.org/officeDocument/2006/relationships/slide" Target="/ppt/slides/slide5.xml" Id="Rb9df5583bd554f67" /><Relationship Type="http://schemas.openxmlformats.org/officeDocument/2006/relationships/slide" Target="/ppt/slides/slide6.xml" Id="R237a95f46a2544a9" /><Relationship Type="http://schemas.openxmlformats.org/officeDocument/2006/relationships/slide" Target="/ppt/slides/slide7.xml" Id="R127a0c81510a4c11" /><Relationship Type="http://schemas.openxmlformats.org/officeDocument/2006/relationships/slide" Target="/ppt/slides/slide8.xml" Id="Rcf77e00e75bc4b25" /><Relationship Type="http://schemas.openxmlformats.org/officeDocument/2006/relationships/slide" Target="/ppt/slides/slide9.xml" Id="Re47ad49075c74df2" /><Relationship Type="http://schemas.openxmlformats.org/officeDocument/2006/relationships/slide" Target="/ppt/slides/slide10.xml" Id="Ra89ded897978417a" /><Relationship Type="http://schemas.openxmlformats.org/officeDocument/2006/relationships/slide" Target="/ppt/slides/slide11.xml" Id="R09a9a63ac3cd4f6a" /><Relationship Type="http://schemas.openxmlformats.org/officeDocument/2006/relationships/slide" Target="/ppt/slides/slide12.xml" Id="R4b23e5b7266f47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0131a81d324c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4ca5ddbebb4e2b" /><Relationship Type="http://schemas.openxmlformats.org/officeDocument/2006/relationships/notesMaster" Target="/ppt/notesMasters/notesMaster1.xml" Id="Rcbfc87506c8c46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c5b8f9f8c74e7c" /><Relationship Type="http://schemas.openxmlformats.org/officeDocument/2006/relationships/notesMaster" Target="/ppt/notesMasters/notesMaster1.xml" Id="R39b666a4ef5e4f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de02d8715f247ae" /><Relationship Type="http://schemas.openxmlformats.org/officeDocument/2006/relationships/notesMaster" Target="/ppt/notesMasters/notesMaster1.xml" Id="Rbcc2a350f2f14c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257208ac5f04682" /><Relationship Type="http://schemas.openxmlformats.org/officeDocument/2006/relationships/notesMaster" Target="/ppt/notesMasters/notesMaster1.xml" Id="R312424396b24435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58af57c8ae44e2" /><Relationship Type="http://schemas.openxmlformats.org/officeDocument/2006/relationships/notesMaster" Target="/ppt/notesMasters/notesMaster1.xml" Id="R4c11380b3b744fd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00abd6d6c194002" /><Relationship Type="http://schemas.openxmlformats.org/officeDocument/2006/relationships/notesMaster" Target="/ppt/notesMasters/notesMaster1.xml" Id="R53520373912e44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749be78db64659" /><Relationship Type="http://schemas.openxmlformats.org/officeDocument/2006/relationships/notesMaster" Target="/ppt/notesMasters/notesMaster1.xml" Id="R1f75c77f4b0546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32a01a0b774ac1" /><Relationship Type="http://schemas.openxmlformats.org/officeDocument/2006/relationships/notesMaster" Target="/ppt/notesMasters/notesMaster1.xml" Id="R1d9191c3786749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d6fb3060a24429" /><Relationship Type="http://schemas.openxmlformats.org/officeDocument/2006/relationships/notesMaster" Target="/ppt/notesMasters/notesMaster1.xml" Id="Rba842b42a1aa491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73dc84034c47c5" /><Relationship Type="http://schemas.openxmlformats.org/officeDocument/2006/relationships/notesMaster" Target="/ppt/notesMasters/notesMaster1.xml" Id="Rfd34d55bd58b48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02b7475372f4dc8" /><Relationship Type="http://schemas.openxmlformats.org/officeDocument/2006/relationships/notesMaster" Target="/ppt/notesMasters/notesMaster1.xml" Id="R8187304becc84d0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1d306226dd64fdd" /><Relationship Type="http://schemas.openxmlformats.org/officeDocument/2006/relationships/notesMaster" Target="/ppt/notesMasters/notesMaster1.xml" Id="Rc1147d5fcc2147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资料来源：用户提供的《简介.doc》。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资料来源：用户提供的《简介.doc》。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资料来源：用户提供的《无锡安迪电器有限公司产品手册.pdf》。第2至6页。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资料来源：用户提供的《无锡安迪电器有限公司产品手册.pdf》。第2页。适用型号VS1、VBI、VSH；聚氯乙烯绝缘软线；模拟断路器工装布线；依据原理图进行通断和短路检测。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资料来源：用户提供的《无锡安迪电器有限公司产品手册.pdf》。第3至4页。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资料来源：用户提供的《无锡安迪电器有限公司产品手册.pdf》。第5至6页。右侧为公司提供的定制线束原始照片。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资料来源：用户提供的《简介.doc》。五台套大型全自动放线、打印、压接一体机；多套按客户需求配置的小型一体机。图片为公司提供的设备实拍。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资料来源：用户提供的《无锡安迪电器有限公司产品手册.pdf》。第2页。手册说明采用电脑控制检测仪检查线路通断以及短路。原图展示装配，不宣称画面为检测过程。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资料来源：用户提供的《简介.doc》。参与客户原理设计、电气架构及3D布线前期协作。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资料来源：用户提供的《简介.doc》。应用领域来源于简介。图片为公司提供的柜体原始照片，仅作连接场景展示。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资料来源：用户提供的《简介.doc》。资料来源：用户提供的《无锡安迪电器有限公司产品手册.pdf》。本页为依据产品定制业务整理的沟通建议，不承诺尚未确认的交期、价格或认证。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资料来源：用户提供的《无锡安迪电器有限公司产品手册.pdf》。第8页联系方式。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0445bcc10045c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eb9d4b20bf48a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640d92907d43c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795fddc2a74d3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4f373274614a6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5bf073231c486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2EC3E0-89E1-4E3A-9F82-A493E60DAE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149A960-7A4B-4000-8B61-5F0110BE8A8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C88195AF-27C7-4EF4-9E94-A86AEA2FAB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BE5F017-C68E-404C-9DEB-DAD1DE434E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7B71D84-861D-4FF5-AC5F-7178B48568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29DD2E1-CF9A-4025-885D-53971C39FFC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B036A5E-8D9D-443B-907D-4B05CC9C781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BE118A1-60E5-4FF1-AEF1-23EF5B3AE79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9967BE-F041-40A5-A2EC-5E4C3F3999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B79F615-0694-4728-9EF4-745E633578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2ca9cae1df641c7" /><Relationship Type="http://schemas.openxmlformats.org/officeDocument/2006/relationships/slideLayout" Target="/ppt/slideLayouts/slideLayout1.xml" Id="R40c5b39f106340c0" /><Relationship Type="http://schemas.openxmlformats.org/officeDocument/2006/relationships/slideLayout" Target="/ppt/slideLayouts/slideLayout2.xml" Id="Recd38ba4e820498c" /><Relationship Type="http://schemas.openxmlformats.org/officeDocument/2006/relationships/slideLayout" Target="/ppt/slideLayouts/slideLayout3.xml" Id="R7fe2318c56b24123" /><Relationship Type="http://schemas.openxmlformats.org/officeDocument/2006/relationships/slideLayout" Target="/ppt/slideLayouts/slideLayout4.xml" Id="R63e8ea97a1b64e24" /><Relationship Type="http://schemas.openxmlformats.org/officeDocument/2006/relationships/slideLayout" Target="/ppt/slideLayouts/slideLayout5.xml" Id="R55a44c22b6a443bd" /><Relationship Type="http://schemas.openxmlformats.org/officeDocument/2006/relationships/slideLayout" Target="/ppt/slideLayouts/slideLayout6.xml" Id="R872313fa7cd9425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c5b39f106340c0"/>
    <p:sldLayoutId xmlns:r="http://schemas.openxmlformats.org/officeDocument/2006/relationships" id="2147483650" r:id="Recd38ba4e820498c"/>
    <p:sldLayoutId xmlns:r="http://schemas.openxmlformats.org/officeDocument/2006/relationships" id="2147483651" r:id="R7fe2318c56b24123"/>
    <p:sldLayoutId xmlns:r="http://schemas.openxmlformats.org/officeDocument/2006/relationships" id="2147483652" r:id="R63e8ea97a1b64e24"/>
    <p:sldLayoutId xmlns:r="http://schemas.openxmlformats.org/officeDocument/2006/relationships" id="2147483653" r:id="R55a44c22b6a443bd"/>
    <p:sldLayoutId xmlns:r="http://schemas.openxmlformats.org/officeDocument/2006/relationships" id="2147483654" r:id="R872313fa7cd9425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0151d366cc4c90" /><Relationship Type="http://schemas.openxmlformats.org/officeDocument/2006/relationships/image" Target="/ppt/media/image.png" Id="R62f5235042c242a6" /><Relationship Type="http://schemas.openxmlformats.org/officeDocument/2006/relationships/notesSlide" Target="/ppt/notesSlides/notesSlide1.xml" Id="R9be6ee5e50df40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0db0ed1a6840c6" /><Relationship Type="http://schemas.openxmlformats.org/officeDocument/2006/relationships/image" Target="/ppt/media/image.jpeg" Id="Ra91de55a7a43476e" /><Relationship Type="http://schemas.openxmlformats.org/officeDocument/2006/relationships/notesSlide" Target="/ppt/notesSlides/notesSlide2.xml" Id="R29d5064f170640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e133b85be74251" /><Relationship Type="http://schemas.openxmlformats.org/officeDocument/2006/relationships/image" Target="/ppt/media/image2.png" Id="Rca71c5f394684d39" /><Relationship Type="http://schemas.openxmlformats.org/officeDocument/2006/relationships/image" Target="/ppt/media/image3.png" Id="Rf7a53c1ef9504d6e" /><Relationship Type="http://schemas.openxmlformats.org/officeDocument/2006/relationships/image" Target="/ppt/media/image4.png" Id="R6387aaa65a07422b" /><Relationship Type="http://schemas.openxmlformats.org/officeDocument/2006/relationships/image" Target="/ppt/media/image5.png" Id="Re0f401b8d97b4da2" /><Relationship Type="http://schemas.openxmlformats.org/officeDocument/2006/relationships/image" Target="/ppt/media/image6.png" Id="Rbc69ded1e6ef492c" /><Relationship Type="http://schemas.openxmlformats.org/officeDocument/2006/relationships/notesSlide" Target="/ppt/notesSlides/notesSlide3.xml" Id="Rc11d9b43e2f745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f8e6c6e064451d" /><Relationship Type="http://schemas.openxmlformats.org/officeDocument/2006/relationships/image" Target="/ppt/media/image7.png" Id="R7c57afcee7104cf5" /><Relationship Type="http://schemas.openxmlformats.org/officeDocument/2006/relationships/notesSlide" Target="/ppt/notesSlides/notesSlide4.xml" Id="R1c3d29b78096405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ea585d2cf545ec" /><Relationship Type="http://schemas.openxmlformats.org/officeDocument/2006/relationships/image" Target="/ppt/media/image8.png" Id="Rd6b7bbe4a5384c8d" /><Relationship Type="http://schemas.openxmlformats.org/officeDocument/2006/relationships/image" Target="/ppt/media/image9.png" Id="R461b641f2081483b" /><Relationship Type="http://schemas.openxmlformats.org/officeDocument/2006/relationships/notesSlide" Target="/ppt/notesSlides/notesSlide5.xml" Id="R00fc410735a34f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abd1dfbd714a58" /><Relationship Type="http://schemas.openxmlformats.org/officeDocument/2006/relationships/image" Target="/ppt/media/image10.png" Id="Ra7c04f6d8d884191" /><Relationship Type="http://schemas.openxmlformats.org/officeDocument/2006/relationships/image" Target="/ppt/media/image2.jpeg" Id="R1c1447b3b1bf489a" /><Relationship Type="http://schemas.openxmlformats.org/officeDocument/2006/relationships/notesSlide" Target="/ppt/notesSlides/notesSlide6.xml" Id="R032534636a714b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b9b382598f4083" /><Relationship Type="http://schemas.openxmlformats.org/officeDocument/2006/relationships/image" Target="/ppt/media/image3.jpeg" Id="R2f62fdd398964c8d" /><Relationship Type="http://schemas.openxmlformats.org/officeDocument/2006/relationships/image" Target="/ppt/media/image4.jpeg" Id="Rfcd24a0deef048ce" /><Relationship Type="http://schemas.openxmlformats.org/officeDocument/2006/relationships/notesSlide" Target="/ppt/notesSlides/notesSlide7.xml" Id="R64356a02843e40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ac4ece5f0b4e71" /><Relationship Type="http://schemas.openxmlformats.org/officeDocument/2006/relationships/image" Target="/ppt/media/image5.jpeg" Id="Rb28688dbb907485e" /><Relationship Type="http://schemas.openxmlformats.org/officeDocument/2006/relationships/notesSlide" Target="/ppt/notesSlides/notesSlide8.xml" Id="Rcaf21ecaf6ab4f2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2047377d7b46f3" /><Relationship Type="http://schemas.openxmlformats.org/officeDocument/2006/relationships/image" Target="/ppt/media/image11.png" Id="R37a2757bdb6b47c1" /><Relationship Type="http://schemas.openxmlformats.org/officeDocument/2006/relationships/notesSlide" Target="/ppt/notesSlides/notesSlide9.xml" Id="R0078558086fa4a2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cd2e46a2c34953" /><Relationship Type="http://schemas.openxmlformats.org/officeDocument/2006/relationships/image" Target="/ppt/media/image6.jpeg" Id="R7bc2e0194668410e" /><Relationship Type="http://schemas.openxmlformats.org/officeDocument/2006/relationships/notesSlide" Target="/ppt/notesSlides/notesSlide10.xml" Id="Rf8b1e33baccc4dd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64eb291be24789" /><Relationship Type="http://schemas.openxmlformats.org/officeDocument/2006/relationships/notesSlide" Target="/ppt/notesSlides/notesSlide11.xml" Id="R897609fa86ce496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3df662c79f4f87" /><Relationship Type="http://schemas.openxmlformats.org/officeDocument/2006/relationships/image" Target="/ppt/media/image12.png" Id="Raf89a903900e4a86" /><Relationship Type="http://schemas.openxmlformats.org/officeDocument/2006/relationships/notesSlide" Target="/ppt/notesSlides/notesSlide12.xml" Id="R01696165b9044e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8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B92BC79D-9C5C-413D-8B3E-698FB68B3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1365A936-93AD-457E-BE18-81B782A4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CC5F20-2005-4FD1-9156-9AF0036162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f5235042c242a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DFE139E7-6D4D-4DC4-9137-D5F22BB0F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76275"/>
            <a:ext cx="619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5" name="控制连接线束">
            <a:extLst xmlns:a="http://schemas.openxmlformats.org/drawingml/2006/main">
              <a:ext uri="{FF2B5EF4-FFF2-40B4-BE49-F238E27FC236}">
                <a16:creationId xmlns:a16="http://schemas.microsoft.com/office/drawing/2014/main" id="{A05206CB-D171-4CF2-AC58-511D74BE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105025"/>
            <a:ext cx="714375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控制连接线束</a:t>
            </a:r>
          </a:p>
        </p:txBody>
      </p:sp>
      <p:sp>
        <p:nvSpPr>
          <p:cNvPr id="6" name="与配套连接方案">
            <a:extLst xmlns:a="http://schemas.openxmlformats.org/drawingml/2006/main">
              <a:ext uri="{FF2B5EF4-FFF2-40B4-BE49-F238E27FC236}">
                <a16:creationId xmlns:a16="http://schemas.microsoft.com/office/drawing/2014/main" id="{F44A7558-E030-459D-826E-4B8E56FC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981325"/>
            <a:ext cx="6762750" cy="847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350" b="1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rPr>
              <a:t>与配套连接方案</a:t>
            </a:r>
          </a:p>
        </p:txBody>
      </p:sp>
      <p:sp>
        <p:nvSpPr>
          <p:cNvPr id="7" name="专注控制连接，让布线更有序">
            <a:extLst xmlns:a="http://schemas.openxmlformats.org/drawingml/2006/main">
              <a:ext uri="{FF2B5EF4-FFF2-40B4-BE49-F238E27FC236}">
                <a16:creationId xmlns:a16="http://schemas.microsoft.com/office/drawing/2014/main" id="{FB9F65B3-B798-47F8-9515-2579A4438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181475"/>
            <a:ext cx="666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CDD9E0"/>
                </a:solidFill>
                <a:latin typeface="Microsoft YaHei"/>
                <a:ea typeface="Microsoft YaHei"/>
                <a:cs typeface="Microsoft YaHei"/>
              </a:rPr>
              <a:t>专注控制连接，让布线更有序</a:t>
            </a:r>
          </a:p>
        </p:txBody>
      </p:sp>
      <p:sp>
        <p:nvSpPr>
          <p:cNvPr id="8" name="始建于 2009 年  ·  无锡江阴">
            <a:extLst xmlns:a="http://schemas.openxmlformats.org/drawingml/2006/main">
              <a:ext uri="{FF2B5EF4-FFF2-40B4-BE49-F238E27FC236}">
                <a16:creationId xmlns:a16="http://schemas.microsoft.com/office/drawing/2014/main" id="{672F173F-ACD5-4DF5-91D6-AC32C919F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629275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C5D2DA"/>
                </a:solidFill>
                <a:latin typeface="Microsoft YaHei"/>
                <a:ea typeface="Microsoft YaHei"/>
                <a:cs typeface="Microsoft YaHei"/>
              </a:rPr>
              <a:t>始建于 2009 年  ·  无锡江阴</a:t>
            </a:r>
          </a:p>
        </p:txBody>
      </p:sp>
    </p:spTree>
    <p:extLst>
      <p:ext uri="{BB962C8B-B14F-4D97-AF65-F5344CB8AC3E}">
        <p14:creationId xmlns:p14="http://schemas.microsoft.com/office/powerpoint/2010/main" val="1741171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专注于控制连接线束">
            <a:extLst xmlns:a="http://schemas.openxmlformats.org/drawingml/2006/main">
              <a:ext uri="{FF2B5EF4-FFF2-40B4-BE49-F238E27FC236}">
                <a16:creationId xmlns:a16="http://schemas.microsoft.com/office/drawing/2014/main" id="{42BD33E4-A92B-43D0-8BBD-56925B8F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专注于控制连接线束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C357D031-B31B-4550-A5ED-3C1AB156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02">
            <a:extLst xmlns:a="http://schemas.openxmlformats.org/drawingml/2006/main">
              <a:ext uri="{FF2B5EF4-FFF2-40B4-BE49-F238E27FC236}">
                <a16:creationId xmlns:a16="http://schemas.microsoft.com/office/drawing/2014/main" id="{3CC72E7B-9E2D-456B-9739-11FC163A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6EA85E-20A5-40A7-A859-67E05A5A32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1de55a7a43476e"/>
          <a:srcRect xmlns:a="http://schemas.openxmlformats.org/drawingml/2006/main" l="0" t="178" r="0" b="1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72175" y="1581150"/>
            <a:ext cx="5581650" cy="4171950"/>
          </a:xfrm>
          <a:prstGeom xmlns:a="http://schemas.openxmlformats.org/drawingml/2006/main" prst="rect">
            <a:avLst/>
          </a:prstGeom>
        </p:spPr>
      </p:pic>
      <p:sp>
        <p:nvSpPr>
          <p:cNvPr id="5" name="2009">
            <a:extLst xmlns:a="http://schemas.openxmlformats.org/drawingml/2006/main">
              <a:ext uri="{FF2B5EF4-FFF2-40B4-BE49-F238E27FC236}">
                <a16:creationId xmlns:a16="http://schemas.microsoft.com/office/drawing/2014/main" id="{5160E2EF-73E0-434D-9340-6B5ED9C49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28775"/>
            <a:ext cx="4953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300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2009</a:t>
            </a:r>
          </a:p>
        </p:txBody>
      </p:sp>
      <p:sp>
        <p:nvSpPr>
          <p:cNvPr id="6" name="始建于无锡江阴">
            <a:extLst xmlns:a="http://schemas.openxmlformats.org/drawingml/2006/main">
              <a:ext uri="{FF2B5EF4-FFF2-40B4-BE49-F238E27FC236}">
                <a16:creationId xmlns:a16="http://schemas.microsoft.com/office/drawing/2014/main" id="{9A95E85A-C484-46B5-AB9F-78BDFA50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4714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始建于无锡江阴</a:t>
            </a:r>
          </a:p>
        </p:txBody>
      </p:sp>
      <p:sp>
        <p:nvSpPr>
          <p:cNvPr id="7" name="做精做专">
            <a:extLst xmlns:a="http://schemas.openxmlformats.org/drawingml/2006/main">
              <a:ext uri="{FF2B5EF4-FFF2-40B4-BE49-F238E27FC236}">
                <a16:creationId xmlns:a16="http://schemas.microsoft.com/office/drawing/2014/main" id="{C2D7548C-A9CA-46E5-B931-8B51393C0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86150"/>
            <a:ext cx="46863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做精做专</a:t>
            </a:r>
          </a:p>
        </p:txBody>
      </p:sp>
      <p:sp>
        <p:nvSpPr>
          <p:cNvPr id="8" name="深耕电气设备控制连接线束，&#10;结合设备要求提供加工与配套服务。">
            <a:extLst xmlns:a="http://schemas.openxmlformats.org/drawingml/2006/main">
              <a:ext uri="{FF2B5EF4-FFF2-40B4-BE49-F238E27FC236}">
                <a16:creationId xmlns:a16="http://schemas.microsoft.com/office/drawing/2014/main" id="{1D25568D-81E2-4D2B-B537-5095347E1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9575"/>
            <a:ext cx="47244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深耕电气设备控制连接线束，</a:t>
            </a:r>
          </a:p>
          <a:p xmlns:a="http://schemas.openxmlformats.org/drawingml/2006/main">
            <a:pPr>
              <a:buNone/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结合设备要求提供加工与配套服务。</a:t>
            </a:r>
          </a:p>
        </p:txBody>
      </p:sp>
      <p:sp>
        <p:nvSpPr>
          <p:cNvPr id="9" name="公司提供的车间实拍">
            <a:extLst xmlns:a="http://schemas.openxmlformats.org/drawingml/2006/main">
              <a:ext uri="{FF2B5EF4-FFF2-40B4-BE49-F238E27FC236}">
                <a16:creationId xmlns:a16="http://schemas.microsoft.com/office/drawing/2014/main" id="{5F755553-3364-4B69-AE4F-ED9CBA4C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886450"/>
            <a:ext cx="542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公司提供的车间实拍</a:t>
            </a:r>
          </a:p>
        </p:txBody>
      </p:sp>
    </p:spTree>
    <p:extLst>
      <p:ext uri="{BB962C8B-B14F-4D97-AF65-F5344CB8AC3E}">
        <p14:creationId xmlns:p14="http://schemas.microsoft.com/office/powerpoint/2010/main" val="8016383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覆盖不同机构的连接需求">
            <a:extLst xmlns:a="http://schemas.openxmlformats.org/drawingml/2006/main">
              <a:ext uri="{FF2B5EF4-FFF2-40B4-BE49-F238E27FC236}">
                <a16:creationId xmlns:a16="http://schemas.microsoft.com/office/drawing/2014/main" id="{8867B01F-717E-4635-8065-C05E01B0E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覆盖不同机构的连接需求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DD4D09ED-86F2-4BE7-AFB3-9801062ED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9A28741A-1613-444E-BA7C-699B7EA85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9265BC-EDCF-4BCD-9638-E1BE9366C3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71c5f394684d39"/>
          <a:srcRect xmlns:a="http://schemas.openxmlformats.org/drawingml/2006/main" l="1001" t="2571" r="534" b="2857"/>
          <a:stretch xmlns:a="http://schemas.openxmlformats.org/drawingml/2006/main"/>
        </p:blipFill>
        <p:spPr>
          <a:xfrm xmlns:a="http://schemas.openxmlformats.org/drawingml/2006/main">
            <a:off x="619125" y="2056883"/>
            <a:ext cx="2095500" cy="1410733"/>
          </a:xfrm>
          <a:prstGeom xmlns:a="http://schemas.openxmlformats.org/drawingml/2006/main" prst="rect">
            <a:avLst/>
          </a:prstGeom>
        </p:spPr>
      </p:pic>
      <p:sp>
        <p:nvSpPr>
          <p:cNvPr id="5" name="A 型线束">
            <a:extLst xmlns:a="http://schemas.openxmlformats.org/drawingml/2006/main">
              <a:ext uri="{FF2B5EF4-FFF2-40B4-BE49-F238E27FC236}">
                <a16:creationId xmlns:a16="http://schemas.microsoft.com/office/drawing/2014/main" id="{84285B3A-9624-4E62-90F2-DE94E2BA3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905250"/>
            <a:ext cx="21240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A 型线束</a:t>
            </a:r>
          </a:p>
        </p:txBody>
      </p:sp>
      <p:sp>
        <p:nvSpPr>
          <p:cNvPr id="6" name="手车式断路器机构内部">
            <a:extLst xmlns:a="http://schemas.openxmlformats.org/drawingml/2006/main">
              <a:ext uri="{FF2B5EF4-FFF2-40B4-BE49-F238E27FC236}">
                <a16:creationId xmlns:a16="http://schemas.microsoft.com/office/drawing/2014/main" id="{9B0BAF24-4841-4431-8498-D4BF23310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05325"/>
            <a:ext cx="20097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手车式断路器机构内部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89CBB8-8972-45A1-8341-067C552770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a53c1ef9504d6e"/>
          <a:srcRect xmlns:a="http://schemas.openxmlformats.org/drawingml/2006/main" l="4339" t="3905" r="1335" b="2476"/>
          <a:stretch xmlns:a="http://schemas.openxmlformats.org/drawingml/2006/main"/>
        </p:blipFill>
        <p:spPr>
          <a:xfrm xmlns:a="http://schemas.openxmlformats.org/drawingml/2006/main">
            <a:off x="2895600" y="2033348"/>
            <a:ext cx="2095500" cy="1457804"/>
          </a:xfrm>
          <a:prstGeom xmlns:a="http://schemas.openxmlformats.org/drawingml/2006/main" prst="rect">
            <a:avLst/>
          </a:prstGeom>
        </p:spPr>
      </p:pic>
      <p:sp>
        <p:nvSpPr>
          <p:cNvPr id="8" name="B 型线束">
            <a:extLst xmlns:a="http://schemas.openxmlformats.org/drawingml/2006/main">
              <a:ext uri="{FF2B5EF4-FFF2-40B4-BE49-F238E27FC236}">
                <a16:creationId xmlns:a16="http://schemas.microsoft.com/office/drawing/2014/main" id="{4F276FF8-2FA7-4DF3-9969-877D00882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21240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B 型线束</a:t>
            </a:r>
          </a:p>
        </p:txBody>
      </p:sp>
      <p:sp>
        <p:nvSpPr>
          <p:cNvPr id="9" name="底盘车内部">
            <a:extLst xmlns:a="http://schemas.openxmlformats.org/drawingml/2006/main">
              <a:ext uri="{FF2B5EF4-FFF2-40B4-BE49-F238E27FC236}">
                <a16:creationId xmlns:a16="http://schemas.microsoft.com/office/drawing/2014/main" id="{20E224A9-F4B5-4DF8-A2C3-43EFF0FB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505325"/>
            <a:ext cx="20097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底盘车内部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228336-7D82-4752-8A33-FC3A5A487B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87aaa65a07422b"/>
          <a:srcRect xmlns:a="http://schemas.openxmlformats.org/drawingml/2006/main" l="1351" t="2825" r="1125" b="11412"/>
          <a:stretch xmlns:a="http://schemas.openxmlformats.org/drawingml/2006/main"/>
        </p:blipFill>
        <p:spPr>
          <a:xfrm xmlns:a="http://schemas.openxmlformats.org/drawingml/2006/main">
            <a:off x="5172075" y="2303368"/>
            <a:ext cx="2095500" cy="917764"/>
          </a:xfrm>
          <a:prstGeom xmlns:a="http://schemas.openxmlformats.org/drawingml/2006/main" prst="rect">
            <a:avLst/>
          </a:prstGeom>
        </p:spPr>
      </p:pic>
      <p:sp>
        <p:nvSpPr>
          <p:cNvPr id="11" name="固定式线束">
            <a:extLst xmlns:a="http://schemas.openxmlformats.org/drawingml/2006/main">
              <a:ext uri="{FF2B5EF4-FFF2-40B4-BE49-F238E27FC236}">
                <a16:creationId xmlns:a16="http://schemas.microsoft.com/office/drawing/2014/main" id="{27D5F6F4-05B0-4342-BA9B-DF6D0F1A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3905250"/>
            <a:ext cx="21240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固定式线束</a:t>
            </a:r>
          </a:p>
        </p:txBody>
      </p:sp>
      <p:sp>
        <p:nvSpPr>
          <p:cNvPr id="12" name="航空插座或端子排出线">
            <a:extLst xmlns:a="http://schemas.openxmlformats.org/drawingml/2006/main">
              <a:ext uri="{FF2B5EF4-FFF2-40B4-BE49-F238E27FC236}">
                <a16:creationId xmlns:a16="http://schemas.microsoft.com/office/drawing/2014/main" id="{BAC39D48-99FC-4FB8-988A-35AFA0BEF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4505325"/>
            <a:ext cx="20097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航空插座或端子排出线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BC957D-ABA9-4BFD-B690-714935AABF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f401b8d97b4da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448550" y="2087882"/>
            <a:ext cx="2095500" cy="1348735"/>
          </a:xfrm>
          <a:prstGeom xmlns:a="http://schemas.openxmlformats.org/drawingml/2006/main" prst="rect">
            <a:avLst/>
          </a:prstGeom>
        </p:spPr>
      </p:pic>
      <p:sp>
        <p:nvSpPr>
          <p:cNvPr id="14" name="环网柜线束">
            <a:extLst xmlns:a="http://schemas.openxmlformats.org/drawingml/2006/main">
              <a:ext uri="{FF2B5EF4-FFF2-40B4-BE49-F238E27FC236}">
                <a16:creationId xmlns:a16="http://schemas.microsoft.com/office/drawing/2014/main" id="{E3ABB913-2D61-4911-94EC-086668E2C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905250"/>
            <a:ext cx="21240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环网柜线束</a:t>
            </a:r>
          </a:p>
        </p:txBody>
      </p:sp>
      <p:sp>
        <p:nvSpPr>
          <p:cNvPr id="15" name="专用工装组织柜内布线">
            <a:extLst xmlns:a="http://schemas.openxmlformats.org/drawingml/2006/main">
              <a:ext uri="{FF2B5EF4-FFF2-40B4-BE49-F238E27FC236}">
                <a16:creationId xmlns:a16="http://schemas.microsoft.com/office/drawing/2014/main" id="{3018248C-BF2F-4053-A993-5CCFFD21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505325"/>
            <a:ext cx="20097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专用工装组织柜内布线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0C21B4-57DE-4586-9600-C3C249A7F5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69ded1e6ef492c"/>
          <a:srcRect xmlns:a="http://schemas.openxmlformats.org/drawingml/2006/main" l="602" t="761" r="668" b="951"/>
          <a:stretch xmlns:a="http://schemas.openxmlformats.org/drawingml/2006/main"/>
        </p:blipFill>
        <p:spPr>
          <a:xfrm xmlns:a="http://schemas.openxmlformats.org/drawingml/2006/main">
            <a:off x="9725025" y="2029463"/>
            <a:ext cx="2095500" cy="1465573"/>
          </a:xfrm>
          <a:prstGeom xmlns:a="http://schemas.openxmlformats.org/drawingml/2006/main" prst="rect">
            <a:avLst/>
          </a:prstGeom>
        </p:spPr>
      </p:pic>
      <p:sp>
        <p:nvSpPr>
          <p:cNvPr id="17" name="定制线束">
            <a:extLst xmlns:a="http://schemas.openxmlformats.org/drawingml/2006/main">
              <a:ext uri="{FF2B5EF4-FFF2-40B4-BE49-F238E27FC236}">
                <a16:creationId xmlns:a16="http://schemas.microsoft.com/office/drawing/2014/main" id="{452E65BD-0906-4DEA-9A85-9B49289C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3905250"/>
            <a:ext cx="21240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定制线束</a:t>
            </a:r>
          </a:p>
        </p:txBody>
      </p:sp>
      <p:sp>
        <p:nvSpPr>
          <p:cNvPr id="18" name="按客户机构与接口需求配套">
            <a:extLst xmlns:a="http://schemas.openxmlformats.org/drawingml/2006/main">
              <a:ext uri="{FF2B5EF4-FFF2-40B4-BE49-F238E27FC236}">
                <a16:creationId xmlns:a16="http://schemas.microsoft.com/office/drawing/2014/main" id="{87FECB18-14CC-4934-B3FC-7A3A1A4E3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4505325"/>
            <a:ext cx="20097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按客户机构与接口需求配套</a:t>
            </a:r>
          </a:p>
        </p:txBody>
      </p:sp>
    </p:spTree>
    <p:extLst>
      <p:ext uri="{BB962C8B-B14F-4D97-AF65-F5344CB8AC3E}">
        <p14:creationId xmlns:p14="http://schemas.microsoft.com/office/powerpoint/2010/main" val="5645619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A 型线束：适配手车式断路器">
            <a:extLst xmlns:a="http://schemas.openxmlformats.org/drawingml/2006/main">
              <a:ext uri="{FF2B5EF4-FFF2-40B4-BE49-F238E27FC236}">
                <a16:creationId xmlns:a16="http://schemas.microsoft.com/office/drawing/2014/main" id="{E0197BB0-6809-46E3-9D0C-614AAE1D0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A 型线束：适配手车式断路器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B041FE81-12E5-416D-936C-43966998D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166AB193-A6C3-464B-A686-20568AECD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2018A0-841A-4DDF-AB61-074FDF515E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57afcee7104cf5"/>
          <a:srcRect xmlns:a="http://schemas.openxmlformats.org/drawingml/2006/main" l="1602" t="2381" r="668" b="1714"/>
          <a:stretch xmlns:a="http://schemas.openxmlformats.org/drawingml/2006/main"/>
        </p:blipFill>
        <p:spPr>
          <a:xfrm xmlns:a="http://schemas.openxmlformats.org/drawingml/2006/main">
            <a:off x="6459085" y="1905000"/>
            <a:ext cx="4569730" cy="3143250"/>
          </a:xfrm>
          <a:prstGeom xmlns:a="http://schemas.openxmlformats.org/drawingml/2006/main" prst="rect">
            <a:avLst/>
          </a:prstGeom>
        </p:spPr>
      </p:pic>
      <p:sp>
        <p:nvSpPr>
          <p:cNvPr id="5" name="VS1 / VBI / VSH">
            <a:extLst xmlns:a="http://schemas.openxmlformats.org/drawingml/2006/main">
              <a:ext uri="{FF2B5EF4-FFF2-40B4-BE49-F238E27FC236}">
                <a16:creationId xmlns:a16="http://schemas.microsoft.com/office/drawing/2014/main" id="{175B8876-5B76-4B96-850C-2866DBED3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57350"/>
            <a:ext cx="5286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VS1 / VBI / VSH</a:t>
            </a:r>
          </a:p>
        </p:txBody>
      </p:sp>
      <p:sp>
        <p:nvSpPr>
          <p:cNvPr id="6" name="模拟断路器工装布线">
            <a:extLst xmlns:a="http://schemas.openxmlformats.org/drawingml/2006/main">
              <a:ext uri="{FF2B5EF4-FFF2-40B4-BE49-F238E27FC236}">
                <a16:creationId xmlns:a16="http://schemas.microsoft.com/office/drawing/2014/main" id="{7A5EB057-6E80-4836-ABEB-1186CEEAA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24150"/>
            <a:ext cx="5238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模拟断路器工装布线</a:t>
            </a:r>
          </a:p>
        </p:txBody>
      </p:sp>
      <p:sp>
        <p:nvSpPr>
          <p:cNvPr id="7" name="按照机构布局组织线束，&#10;帮助缩短现场布线与装配时间。">
            <a:extLst xmlns:a="http://schemas.openxmlformats.org/drawingml/2006/main">
              <a:ext uri="{FF2B5EF4-FFF2-40B4-BE49-F238E27FC236}">
                <a16:creationId xmlns:a16="http://schemas.microsoft.com/office/drawing/2014/main" id="{8A989838-FFD9-43A0-BDDE-88A8A609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5105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按照机构布局组织线束，</a:t>
            </a:r>
          </a:p>
          <a:p xmlns:a="http://schemas.openxmlformats.org/drawingml/2006/main">
            <a:pPr>
              <a:buNone/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帮助缩短现场布线与装配时间。</a:t>
            </a:r>
          </a:p>
        </p:txBody>
      </p:sp>
      <p:sp>
        <p:nvSpPr>
          <p:cNvPr id="8" name="58 芯航空插头&#10;64 芯哈丁、安费诺连接形式">
            <a:extLst xmlns:a="http://schemas.openxmlformats.org/drawingml/2006/main">
              <a:ext uri="{FF2B5EF4-FFF2-40B4-BE49-F238E27FC236}">
                <a16:creationId xmlns:a16="http://schemas.microsoft.com/office/drawing/2014/main" id="{74894DE0-5306-4210-9DF7-4631F85A3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72025"/>
            <a:ext cx="5048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58 芯航空插头</a:t>
            </a:r>
          </a:p>
          <a:p xmlns:a="http://schemas.openxmlformats.org/drawingml/2006/main">
            <a:pPr>
              <a:buNone/>
              <a:def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64 芯哈丁、安费诺连接形式</a:t>
            </a:r>
          </a:p>
        </p:txBody>
      </p:sp>
      <p:sp>
        <p:nvSpPr>
          <p:cNvPr id="9" name="VS1 配 64 芯连接形式">
            <a:extLst xmlns:a="http://schemas.openxmlformats.org/drawingml/2006/main">
              <a:ext uri="{FF2B5EF4-FFF2-40B4-BE49-F238E27FC236}">
                <a16:creationId xmlns:a16="http://schemas.microsoft.com/office/drawing/2014/main" id="{C364635A-16E1-4B66-830D-354CA53E5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95900"/>
            <a:ext cx="5200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VS1 配 64 芯连接形式</a:t>
            </a:r>
          </a:p>
        </p:txBody>
      </p:sp>
    </p:spTree>
    <p:extLst>
      <p:ext uri="{BB962C8B-B14F-4D97-AF65-F5344CB8AC3E}">
        <p14:creationId xmlns:p14="http://schemas.microsoft.com/office/powerpoint/2010/main" val="4491164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底盘车与固定式机构配套">
            <a:extLst xmlns:a="http://schemas.openxmlformats.org/drawingml/2006/main">
              <a:ext uri="{FF2B5EF4-FFF2-40B4-BE49-F238E27FC236}">
                <a16:creationId xmlns:a16="http://schemas.microsoft.com/office/drawing/2014/main" id="{1C7A0117-FD2C-402F-9898-BFC8ABEB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底盘车与固定式机构配套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8DCA3E54-2DF9-4AF1-A598-C1928CC43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42195853-45A5-4A72-AE06-29B1C41C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E21BE-963A-4C55-816F-6AAF984EBD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b7bbe4a5384c8d"/>
          <a:srcRect xmlns:a="http://schemas.openxmlformats.org/drawingml/2006/main" l="0" t="286" r="0" b="952"/>
          <a:stretch xmlns:a="http://schemas.openxmlformats.org/drawingml/2006/main"/>
        </p:blipFill>
        <p:spPr>
          <a:xfrm xmlns:a="http://schemas.openxmlformats.org/drawingml/2006/main">
            <a:off x="1230167" y="1704975"/>
            <a:ext cx="3921416" cy="2714625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5F6C0-B3F0-43AC-819F-ED0BABD64B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1b641f2081483b"/>
          <a:srcRect xmlns:a="http://schemas.openxmlformats.org/drawingml/2006/main" l="1351" t="2825" r="1125" b="11412"/>
          <a:stretch xmlns:a="http://schemas.openxmlformats.org/drawingml/2006/main"/>
        </p:blipFill>
        <p:spPr>
          <a:xfrm xmlns:a="http://schemas.openxmlformats.org/drawingml/2006/main">
            <a:off x="6562725" y="1998516"/>
            <a:ext cx="4857750" cy="2127543"/>
          </a:xfrm>
          <a:prstGeom xmlns:a="http://schemas.openxmlformats.org/drawingml/2006/main" prst="rect">
            <a:avLst/>
          </a:prstGeom>
        </p:spPr>
      </p:pic>
      <p:sp>
        <p:nvSpPr>
          <p:cNvPr id="6" name="B 型线束">
            <a:extLst xmlns:a="http://schemas.openxmlformats.org/drawingml/2006/main">
              <a:ext uri="{FF2B5EF4-FFF2-40B4-BE49-F238E27FC236}">
                <a16:creationId xmlns:a16="http://schemas.microsoft.com/office/drawing/2014/main" id="{2F87477F-DEF5-4A56-8C33-642D359C5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67250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B 型线束</a:t>
            </a:r>
          </a:p>
        </p:txBody>
      </p:sp>
      <p:sp>
        <p:nvSpPr>
          <p:cNvPr id="7" name="伸缩网管或缠绕管保护&#10;套号码管、烫印号码可选">
            <a:extLst xmlns:a="http://schemas.openxmlformats.org/drawingml/2006/main">
              <a:ext uri="{FF2B5EF4-FFF2-40B4-BE49-F238E27FC236}">
                <a16:creationId xmlns:a16="http://schemas.microsoft.com/office/drawing/2014/main" id="{22CC8E2D-C3EC-4099-96DC-1AB436085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57800"/>
            <a:ext cx="4905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伸缩网管或缠绕管保护</a:t>
            </a:r>
          </a:p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套号码管、烫印号码可选</a:t>
            </a:r>
          </a:p>
        </p:txBody>
      </p:sp>
      <p:sp>
        <p:nvSpPr>
          <p:cNvPr id="8" name="固定式线束">
            <a:extLst xmlns:a="http://schemas.openxmlformats.org/drawingml/2006/main">
              <a:ext uri="{FF2B5EF4-FFF2-40B4-BE49-F238E27FC236}">
                <a16:creationId xmlns:a16="http://schemas.microsoft.com/office/drawing/2014/main" id="{26781A95-287E-4AB9-95CF-B70C0D872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4667250"/>
            <a:ext cx="4857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固定式线束</a:t>
            </a:r>
          </a:p>
        </p:txBody>
      </p:sp>
      <p:sp>
        <p:nvSpPr>
          <p:cNvPr id="9" name="航空插座式、端子排式出线&#10;按固定式断路器需求配套">
            <a:extLst xmlns:a="http://schemas.openxmlformats.org/drawingml/2006/main">
              <a:ext uri="{FF2B5EF4-FFF2-40B4-BE49-F238E27FC236}">
                <a16:creationId xmlns:a16="http://schemas.microsoft.com/office/drawing/2014/main" id="{F43EBC0B-359C-422D-B5AD-A20FB010D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2725" y="5257800"/>
            <a:ext cx="4905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航空插座式、端子排式出线</a:t>
            </a:r>
          </a:p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按固定式断路器需求配套</a:t>
            </a:r>
          </a:p>
        </p:txBody>
      </p:sp>
    </p:spTree>
    <p:extLst>
      <p:ext uri="{BB962C8B-B14F-4D97-AF65-F5344CB8AC3E}">
        <p14:creationId xmlns:p14="http://schemas.microsoft.com/office/powerpoint/2010/main" val="18294992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环网柜与定制线束">
            <a:extLst xmlns:a="http://schemas.openxmlformats.org/drawingml/2006/main">
              <a:ext uri="{FF2B5EF4-FFF2-40B4-BE49-F238E27FC236}">
                <a16:creationId xmlns:a16="http://schemas.microsoft.com/office/drawing/2014/main" id="{BCC9408B-8A61-49C6-8801-45480F95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环网柜与定制线束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3F07A861-FE49-4415-A108-9EAE76EBD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434A5065-08F5-44C9-B977-23B661D8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40F753-3E12-44C5-AF8B-675BC0D10C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04f6d8d88419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02486" y="1571625"/>
            <a:ext cx="4824403" cy="31051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115E85-9201-4024-9B60-34B9293046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1447b3b1bf489a"/>
          <a:stretch xmlns:a="http://schemas.openxmlformats.org/drawingml/2006/main"/>
        </p:blipFill>
        <p:spPr>
          <a:xfrm xmlns:a="http://schemas.openxmlformats.org/drawingml/2006/main">
            <a:off x="7994749" y="1562100"/>
            <a:ext cx="1879402" cy="3333750"/>
          </a:xfrm>
          <a:prstGeom xmlns:a="http://schemas.openxmlformats.org/drawingml/2006/main" prst="rect">
            <a:avLst/>
          </a:prstGeom>
        </p:spPr>
      </p:pic>
      <p:sp>
        <p:nvSpPr>
          <p:cNvPr id="6" name="柜内连接更有序">
            <a:extLst xmlns:a="http://schemas.openxmlformats.org/drawingml/2006/main">
              <a:ext uri="{FF2B5EF4-FFF2-40B4-BE49-F238E27FC236}">
                <a16:creationId xmlns:a16="http://schemas.microsoft.com/office/drawing/2014/main" id="{551855B3-88B8-4C8C-B12B-A87B23F0D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5143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柜内连接更有序</a:t>
            </a:r>
          </a:p>
        </p:txBody>
      </p:sp>
      <p:sp>
        <p:nvSpPr>
          <p:cNvPr id="7" name="聚氯乙烯绝缘软线，专用工装布线&#10;减少柜内现场布线时间">
            <a:extLst xmlns:a="http://schemas.openxmlformats.org/drawingml/2006/main">
              <a:ext uri="{FF2B5EF4-FFF2-40B4-BE49-F238E27FC236}">
                <a16:creationId xmlns:a16="http://schemas.microsoft.com/office/drawing/2014/main" id="{06ABAC7E-8939-4529-8183-B40635955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10200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聚氯乙烯绝缘软线，专用工装布线</a:t>
            </a:r>
          </a:p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减少柜内现场布线时间</a:t>
            </a:r>
          </a:p>
        </p:txBody>
      </p:sp>
      <p:sp>
        <p:nvSpPr>
          <p:cNvPr id="8" name="结合机构与接口要求定制">
            <a:extLst xmlns:a="http://schemas.openxmlformats.org/drawingml/2006/main">
              <a:ext uri="{FF2B5EF4-FFF2-40B4-BE49-F238E27FC236}">
                <a16:creationId xmlns:a16="http://schemas.microsoft.com/office/drawing/2014/main" id="{55421AC2-70CE-454B-93D1-EB40C57F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048250"/>
            <a:ext cx="49720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结合机构与接口要求定制</a:t>
            </a:r>
          </a:p>
        </p:txBody>
      </p:sp>
      <p:sp>
        <p:nvSpPr>
          <p:cNvPr id="9" name="覆盖电气行业其它机构及客户需求">
            <a:extLst xmlns:a="http://schemas.openxmlformats.org/drawingml/2006/main">
              <a:ext uri="{FF2B5EF4-FFF2-40B4-BE49-F238E27FC236}">
                <a16:creationId xmlns:a16="http://schemas.microsoft.com/office/drawing/2014/main" id="{BC386307-F090-4BF1-B6F9-85B34854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638800"/>
            <a:ext cx="49720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覆盖电气行业其它机构及客户需求</a:t>
            </a:r>
          </a:p>
        </p:txBody>
      </p:sp>
    </p:spTree>
    <p:extLst>
      <p:ext uri="{BB962C8B-B14F-4D97-AF65-F5344CB8AC3E}">
        <p14:creationId xmlns:p14="http://schemas.microsoft.com/office/powerpoint/2010/main" val="2124287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818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自动化加工与专用设备配合">
            <a:extLst xmlns:a="http://schemas.openxmlformats.org/drawingml/2006/main">
              <a:ext uri="{FF2B5EF4-FFF2-40B4-BE49-F238E27FC236}">
                <a16:creationId xmlns:a16="http://schemas.microsoft.com/office/drawing/2014/main" id="{2963EB8D-7AF4-43B2-82DE-066BEC3C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自动化加工与专用设备配合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9E0DF058-B2EF-4815-BB3A-12745B73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3F60FDDD-3223-4219-81F7-D6D574DD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BFB998-BB7E-4A1E-B355-C8CC345043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62fdd398964c8d"/>
          <a:srcRect xmlns:a="http://schemas.openxmlformats.org/drawingml/2006/main" l="1746" t="0" r="174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29375" y="1409700"/>
            <a:ext cx="2533650" cy="4667250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52A62C-4043-46EE-91C4-7338DDC27D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d24a0deef048ce"/>
          <a:srcRect xmlns:a="http://schemas.openxmlformats.org/drawingml/2006/main" l="3379" t="0" r="33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63050" y="1409700"/>
            <a:ext cx="2447925" cy="4667250"/>
          </a:xfrm>
          <a:prstGeom xmlns:a="http://schemas.openxmlformats.org/drawingml/2006/main" prst="rect">
            <a:avLst/>
          </a:prstGeom>
        </p:spPr>
      </p:pic>
      <p:sp>
        <p:nvSpPr>
          <p:cNvPr id="6" name="5">
            <a:extLst xmlns:a="http://schemas.openxmlformats.org/drawingml/2006/main">
              <a:ext uri="{FF2B5EF4-FFF2-40B4-BE49-F238E27FC236}">
                <a16:creationId xmlns:a16="http://schemas.microsoft.com/office/drawing/2014/main" id="{DA7CA8DF-92D2-4162-8AC1-D45E2959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685925"/>
            <a:ext cx="2333625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85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7" name="台套">
            <a:extLst xmlns:a="http://schemas.openxmlformats.org/drawingml/2006/main">
              <a:ext uri="{FF2B5EF4-FFF2-40B4-BE49-F238E27FC236}">
                <a16:creationId xmlns:a16="http://schemas.microsoft.com/office/drawing/2014/main" id="{27AB742F-016B-4E6E-B417-90AEF2B79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2400300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台套</a:t>
            </a:r>
          </a:p>
        </p:txBody>
      </p:sp>
      <p:sp>
        <p:nvSpPr>
          <p:cNvPr id="8" name="大型全自动一体机">
            <a:extLst xmlns:a="http://schemas.openxmlformats.org/drawingml/2006/main">
              <a:ext uri="{FF2B5EF4-FFF2-40B4-BE49-F238E27FC236}">
                <a16:creationId xmlns:a16="http://schemas.microsoft.com/office/drawing/2014/main" id="{CC2C43C3-3C33-4FF1-B88A-21CDC8027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81375"/>
            <a:ext cx="5381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大型全自动一体机</a:t>
            </a:r>
          </a:p>
        </p:txBody>
      </p:sp>
      <p:sp>
        <p:nvSpPr>
          <p:cNvPr id="9" name="放线、打印、压接协同加工">
            <a:extLst xmlns:a="http://schemas.openxmlformats.org/drawingml/2006/main">
              <a:ext uri="{FF2B5EF4-FFF2-40B4-BE49-F238E27FC236}">
                <a16:creationId xmlns:a16="http://schemas.microsoft.com/office/drawing/2014/main" id="{71CF563C-14F6-4841-AA3D-A95162DD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57675"/>
            <a:ext cx="54768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CAD7DE"/>
                </a:solidFill>
                <a:latin typeface="Microsoft YaHei"/>
                <a:ea typeface="Microsoft YaHei"/>
                <a:cs typeface="Microsoft YaHei"/>
              </a:rPr>
              <a:t>放线、打印、压接协同加工</a:t>
            </a:r>
          </a:p>
        </p:txBody>
      </p:sp>
      <p:sp>
        <p:nvSpPr>
          <p:cNvPr id="10" name="结合客户需求配置小型设备，&#10;响应多样化、差异化配套需求。">
            <a:extLst xmlns:a="http://schemas.openxmlformats.org/drawingml/2006/main">
              <a:ext uri="{FF2B5EF4-FFF2-40B4-BE49-F238E27FC236}">
                <a16:creationId xmlns:a16="http://schemas.microsoft.com/office/drawing/2014/main" id="{59407AD3-5B4D-467B-93F6-9420270A6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81575"/>
            <a:ext cx="5343525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rPr>
              <a:t>结合客户需求配置小型设备，</a:t>
            </a:r>
          </a:p>
          <a:p xmlns:a="http://schemas.openxmlformats.org/drawingml/2006/main">
            <a:pPr>
              <a:buNone/>
              <a:def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9FB3C0"/>
                </a:solidFill>
                <a:latin typeface="Microsoft YaHei"/>
                <a:ea typeface="Microsoft YaHei"/>
                <a:cs typeface="Microsoft YaHei"/>
              </a:rPr>
              <a:t>响应多样化、差异化配套需求。</a:t>
            </a:r>
          </a:p>
        </p:txBody>
      </p:sp>
    </p:spTree>
    <p:extLst>
      <p:ext uri="{BB962C8B-B14F-4D97-AF65-F5344CB8AC3E}">
        <p14:creationId xmlns:p14="http://schemas.microsoft.com/office/powerpoint/2010/main" val="3441464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以原理图为依据的线路检测">
            <a:extLst xmlns:a="http://schemas.openxmlformats.org/drawingml/2006/main">
              <a:ext uri="{FF2B5EF4-FFF2-40B4-BE49-F238E27FC236}">
                <a16:creationId xmlns:a16="http://schemas.microsoft.com/office/drawing/2014/main" id="{18BD31F0-F816-4F88-BE2A-BA82D06C7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以原理图为依据的线路检测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A74B2687-1305-4CA8-8804-4DF3B9DCA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08">
            <a:extLst xmlns:a="http://schemas.openxmlformats.org/drawingml/2006/main">
              <a:ext uri="{FF2B5EF4-FFF2-40B4-BE49-F238E27FC236}">
                <a16:creationId xmlns:a16="http://schemas.microsoft.com/office/drawing/2014/main" id="{5839A5F1-E497-4E6A-B05F-55DCF332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1CD8D-662A-4D6D-873B-147B80B901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688dbb907485e"/>
          <a:srcRect xmlns:a="http://schemas.openxmlformats.org/drawingml/2006/main" l="4361" t="0" r="436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43675" y="1581150"/>
            <a:ext cx="4962525" cy="4076700"/>
          </a:xfrm>
          <a:prstGeom xmlns:a="http://schemas.openxmlformats.org/drawingml/2006/main" prst="rect">
            <a:avLst/>
          </a:prstGeom>
        </p:spPr>
      </p:pic>
      <p:sp>
        <p:nvSpPr>
          <p:cNvPr id="5" name="工装布线">
            <a:extLst xmlns:a="http://schemas.openxmlformats.org/drawingml/2006/main">
              <a:ext uri="{FF2B5EF4-FFF2-40B4-BE49-F238E27FC236}">
                <a16:creationId xmlns:a16="http://schemas.microsoft.com/office/drawing/2014/main" id="{90E196D3-4626-4591-9035-25AA9BFC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工装布线</a:t>
            </a:r>
          </a:p>
        </p:txBody>
      </p:sp>
      <p:sp>
        <p:nvSpPr>
          <p:cNvPr id="6" name="依据设备机构安排线束长度与走向。">
            <a:extLst xmlns:a="http://schemas.openxmlformats.org/drawingml/2006/main">
              <a:ext uri="{FF2B5EF4-FFF2-40B4-BE49-F238E27FC236}">
                <a16:creationId xmlns:a16="http://schemas.microsoft.com/office/drawing/2014/main" id="{D2BA180D-1C68-4AB4-BDE8-66D8C447D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24100"/>
            <a:ext cx="51435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依据设备机构安排线束长度与走向。</a:t>
            </a:r>
          </a:p>
        </p:txBody>
      </p:sp>
      <p:sp>
        <p:nvSpPr>
          <p:cNvPr id="7" name="通断与短路检查">
            <a:extLst xmlns:a="http://schemas.openxmlformats.org/drawingml/2006/main">
              <a:ext uri="{FF2B5EF4-FFF2-40B4-BE49-F238E27FC236}">
                <a16:creationId xmlns:a16="http://schemas.microsoft.com/office/drawing/2014/main" id="{B82D9C25-25D0-4F8C-8807-24753E77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542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通断与短路检查</a:t>
            </a:r>
          </a:p>
        </p:txBody>
      </p:sp>
      <p:sp>
        <p:nvSpPr>
          <p:cNvPr id="8" name="按照断路器原理图，&#10;使用电脑控制检测仪检查线路。">
            <a:extLst xmlns:a="http://schemas.openxmlformats.org/drawingml/2006/main">
              <a:ext uri="{FF2B5EF4-FFF2-40B4-BE49-F238E27FC236}">
                <a16:creationId xmlns:a16="http://schemas.microsoft.com/office/drawing/2014/main" id="{F426F05F-2DB5-4113-A64A-88B43545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10025"/>
            <a:ext cx="52197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按照断路器原理图，</a:t>
            </a:r>
          </a:p>
          <a:p xmlns:a="http://schemas.openxmlformats.org/drawingml/2006/main">
            <a:pPr>
              <a:buNone/>
              <a:def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使用电脑控制检测仪检查线路。</a:t>
            </a:r>
          </a:p>
        </p:txBody>
      </p:sp>
      <p:sp>
        <p:nvSpPr>
          <p:cNvPr id="9" name="检查通断与短路，服务后续装配">
            <a:extLst xmlns:a="http://schemas.openxmlformats.org/drawingml/2006/main">
              <a:ext uri="{FF2B5EF4-FFF2-40B4-BE49-F238E27FC236}">
                <a16:creationId xmlns:a16="http://schemas.microsoft.com/office/drawing/2014/main" id="{EB93A62C-0260-4C8E-855C-0027A3DFB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53050"/>
            <a:ext cx="55911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936539"/>
                </a:solidFill>
                <a:latin typeface="Microsoft YaHei"/>
                <a:ea typeface="Microsoft YaHei"/>
                <a:cs typeface="Microsoft YaHei"/>
              </a:rPr>
              <a:t>检查通断与短路，服务后续装配</a:t>
            </a:r>
          </a:p>
        </p:txBody>
      </p:sp>
      <p:sp>
        <p:nvSpPr>
          <p:cNvPr id="10" name="装配实拍">
            <a:extLst xmlns:a="http://schemas.openxmlformats.org/drawingml/2006/main">
              <a:ext uri="{FF2B5EF4-FFF2-40B4-BE49-F238E27FC236}">
                <a16:creationId xmlns:a16="http://schemas.microsoft.com/office/drawing/2014/main" id="{1BED7B70-8F6A-4390-AF69-1B2759EC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5819775"/>
            <a:ext cx="4724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装配实拍</a:t>
            </a:r>
          </a:p>
        </p:txBody>
      </p:sp>
    </p:spTree>
    <p:extLst>
      <p:ext uri="{BB962C8B-B14F-4D97-AF65-F5344CB8AC3E}">
        <p14:creationId xmlns:p14="http://schemas.microsoft.com/office/powerpoint/2010/main" val="16334704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前期协作，让连接更贴合设备">
            <a:extLst xmlns:a="http://schemas.openxmlformats.org/drawingml/2006/main">
              <a:ext uri="{FF2B5EF4-FFF2-40B4-BE49-F238E27FC236}">
                <a16:creationId xmlns:a16="http://schemas.microsoft.com/office/drawing/2014/main" id="{B6D2807D-E3ED-45F6-B43A-9800F8105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前期协作，让连接更贴合设备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5B698E83-A86E-4C70-AAAB-85F177B8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09">
            <a:extLst xmlns:a="http://schemas.openxmlformats.org/drawingml/2006/main">
              <a:ext uri="{FF2B5EF4-FFF2-40B4-BE49-F238E27FC236}">
                <a16:creationId xmlns:a16="http://schemas.microsoft.com/office/drawing/2014/main" id="{C233CD09-D8D5-4D89-AF0B-52970045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294E55-69CC-4B4A-8D5B-0FF9034C54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a2757bdb6b47c1"/>
          <a:srcRect xmlns:a="http://schemas.openxmlformats.org/drawingml/2006/main" l="10165" t="0" r="101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53150" y="1628775"/>
            <a:ext cx="5353050" cy="3781425"/>
          </a:xfrm>
          <a:prstGeom xmlns:a="http://schemas.openxmlformats.org/drawingml/2006/main" prst="rect">
            <a:avLst/>
          </a:prstGeom>
        </p:spPr>
      </p:pic>
      <p:sp>
        <p:nvSpPr>
          <p:cNvPr id="5" name="原理设计">
            <a:extLst xmlns:a="http://schemas.openxmlformats.org/drawingml/2006/main">
              <a:ext uri="{FF2B5EF4-FFF2-40B4-BE49-F238E27FC236}">
                <a16:creationId xmlns:a16="http://schemas.microsoft.com/office/drawing/2014/main" id="{7414FA12-FDF5-468D-850E-5C7A46D2B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原理设计</a:t>
            </a:r>
          </a:p>
        </p:txBody>
      </p:sp>
      <p:sp>
        <p:nvSpPr>
          <p:cNvPr id="6" name="围绕线路功能与连接关系沟通需求">
            <a:extLst xmlns:a="http://schemas.openxmlformats.org/drawingml/2006/main">
              <a:ext uri="{FF2B5EF4-FFF2-40B4-BE49-F238E27FC236}">
                <a16:creationId xmlns:a16="http://schemas.microsoft.com/office/drawing/2014/main" id="{1335D7BC-7ABE-4F15-B2F6-37EC4AED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86000"/>
            <a:ext cx="523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围绕线路功能与连接关系沟通需求</a:t>
            </a:r>
          </a:p>
        </p:txBody>
      </p:sp>
      <p:sp>
        <p:nvSpPr>
          <p:cNvPr id="7" name="电气架构">
            <a:extLst xmlns:a="http://schemas.openxmlformats.org/drawingml/2006/main">
              <a:ext uri="{FF2B5EF4-FFF2-40B4-BE49-F238E27FC236}">
                <a16:creationId xmlns:a16="http://schemas.microsoft.com/office/drawing/2014/main" id="{577C3404-AD21-403F-AEC8-C4865355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4325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电气架构</a:t>
            </a:r>
          </a:p>
        </p:txBody>
      </p:sp>
      <p:sp>
        <p:nvSpPr>
          <p:cNvPr id="8" name="结合设备接口与系统布局协调配套">
            <a:extLst xmlns:a="http://schemas.openxmlformats.org/drawingml/2006/main">
              <a:ext uri="{FF2B5EF4-FFF2-40B4-BE49-F238E27FC236}">
                <a16:creationId xmlns:a16="http://schemas.microsoft.com/office/drawing/2014/main" id="{A82B7FDD-B0CB-4CB7-841C-981886DB8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523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结合设备接口与系统布局协调配套</a:t>
            </a:r>
          </a:p>
        </p:txBody>
      </p:sp>
      <p:sp>
        <p:nvSpPr>
          <p:cNvPr id="9" name="3D 布线">
            <a:extLst xmlns:a="http://schemas.openxmlformats.org/drawingml/2006/main">
              <a:ext uri="{FF2B5EF4-FFF2-40B4-BE49-F238E27FC236}">
                <a16:creationId xmlns:a16="http://schemas.microsoft.com/office/drawing/2014/main" id="{2338E739-C428-45A0-BE56-81A527F7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0"/>
            <a:ext cx="5143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3D 布线</a:t>
            </a:r>
          </a:p>
        </p:txBody>
      </p:sp>
      <p:sp>
        <p:nvSpPr>
          <p:cNvPr id="10" name="在设计阶段考虑空间、走向与装配">
            <a:extLst xmlns:a="http://schemas.openxmlformats.org/drawingml/2006/main">
              <a:ext uri="{FF2B5EF4-FFF2-40B4-BE49-F238E27FC236}">
                <a16:creationId xmlns:a16="http://schemas.microsoft.com/office/drawing/2014/main" id="{EE7966E0-A58F-46AD-91BB-20BA9586F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43500"/>
            <a:ext cx="523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在设计阶段考虑空间、走向与装配</a:t>
            </a:r>
          </a:p>
        </p:txBody>
      </p:sp>
    </p:spTree>
    <p:extLst>
      <p:ext uri="{BB962C8B-B14F-4D97-AF65-F5344CB8AC3E}">
        <p14:creationId xmlns:p14="http://schemas.microsoft.com/office/powerpoint/2010/main" val="13395613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818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面向能源设备的控制连接">
            <a:extLst xmlns:a="http://schemas.openxmlformats.org/drawingml/2006/main">
              <a:ext uri="{FF2B5EF4-FFF2-40B4-BE49-F238E27FC236}">
                <a16:creationId xmlns:a16="http://schemas.microsoft.com/office/drawing/2014/main" id="{7F8D444A-5E75-4F08-93D9-663E7C12C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面向能源设备的控制连接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03D261B3-2B2B-4966-8CDA-FE4EA4A28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10">
            <a:extLst xmlns:a="http://schemas.openxmlformats.org/drawingml/2006/main">
              <a:ext uri="{FF2B5EF4-FFF2-40B4-BE49-F238E27FC236}">
                <a16:creationId xmlns:a16="http://schemas.microsoft.com/office/drawing/2014/main" id="{2D4FB675-9B37-4913-893F-FA794B8A1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73DAD9-4534-49AB-96E0-1FB1983831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c2e0194668410e"/>
          <a:stretch xmlns:a="http://schemas.openxmlformats.org/drawingml/2006/main"/>
        </p:blipFill>
        <p:spPr>
          <a:xfrm xmlns:a="http://schemas.openxmlformats.org/drawingml/2006/main">
            <a:off x="653653" y="1514475"/>
            <a:ext cx="3321844" cy="4429125"/>
          </a:xfrm>
          <a:prstGeom xmlns:a="http://schemas.openxmlformats.org/drawingml/2006/main" prst="rect">
            <a:avLst/>
          </a:prstGeom>
        </p:spPr>
      </p:pic>
      <p:sp>
        <p:nvSpPr>
          <p:cNvPr id="5" name="高压开关">
            <a:extLst xmlns:a="http://schemas.openxmlformats.org/drawingml/2006/main">
              <a:ext uri="{FF2B5EF4-FFF2-40B4-BE49-F238E27FC236}">
                <a16:creationId xmlns:a16="http://schemas.microsoft.com/office/drawing/2014/main" id="{BE879CA6-9C08-4E12-9FC7-4B0C54059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1781175"/>
            <a:ext cx="62960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高压开关</a:t>
            </a:r>
          </a:p>
        </p:txBody>
      </p:sp>
      <p:sp>
        <p:nvSpPr>
          <p:cNvPr id="6" name="断路器与底盘车机构内部线束">
            <a:extLst xmlns:a="http://schemas.openxmlformats.org/drawingml/2006/main">
              <a:ext uri="{FF2B5EF4-FFF2-40B4-BE49-F238E27FC236}">
                <a16:creationId xmlns:a16="http://schemas.microsoft.com/office/drawing/2014/main" id="{F3D7EC8E-F92C-4D3F-AF8B-77425D096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2409825"/>
            <a:ext cx="62960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rPr>
              <a:t>断路器与底盘车机构内部线束</a:t>
            </a:r>
          </a:p>
        </p:txBody>
      </p:sp>
      <p:sp>
        <p:nvSpPr>
          <p:cNvPr id="7" name="控制盘柜">
            <a:extLst xmlns:a="http://schemas.openxmlformats.org/drawingml/2006/main">
              <a:ext uri="{FF2B5EF4-FFF2-40B4-BE49-F238E27FC236}">
                <a16:creationId xmlns:a16="http://schemas.microsoft.com/office/drawing/2014/main" id="{40B4A5AC-81AE-487B-81B8-8A7471A3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3181350"/>
            <a:ext cx="629602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控制盘柜</a:t>
            </a:r>
          </a:p>
        </p:txBody>
      </p:sp>
      <p:sp>
        <p:nvSpPr>
          <p:cNvPr id="8" name="柜内线路组织与连接配套">
            <a:extLst xmlns:a="http://schemas.openxmlformats.org/drawingml/2006/main">
              <a:ext uri="{FF2B5EF4-FFF2-40B4-BE49-F238E27FC236}">
                <a16:creationId xmlns:a16="http://schemas.microsoft.com/office/drawing/2014/main" id="{FA42717E-A7CB-4853-A26B-B7D6EEF6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3810000"/>
            <a:ext cx="62960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rPr>
              <a:t>柜内线路组织与连接配套</a:t>
            </a:r>
          </a:p>
        </p:txBody>
      </p:sp>
      <p:sp>
        <p:nvSpPr>
          <p:cNvPr id="9" name="储能与风光发电">
            <a:extLst xmlns:a="http://schemas.openxmlformats.org/drawingml/2006/main">
              <a:ext uri="{FF2B5EF4-FFF2-40B4-BE49-F238E27FC236}">
                <a16:creationId xmlns:a16="http://schemas.microsoft.com/office/drawing/2014/main" id="{2CFC4608-B5DD-4FAD-AC45-48A8F9A57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4581525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储能与风光发电</a:t>
            </a:r>
          </a:p>
        </p:txBody>
      </p:sp>
      <p:sp>
        <p:nvSpPr>
          <p:cNvPr id="10" name="结合设备需求开展线束业务">
            <a:extLst xmlns:a="http://schemas.openxmlformats.org/drawingml/2006/main">
              <a:ext uri="{FF2B5EF4-FFF2-40B4-BE49-F238E27FC236}">
                <a16:creationId xmlns:a16="http://schemas.microsoft.com/office/drawing/2014/main" id="{C0D884E6-04B5-4A6C-A8A0-48AD055F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9175" y="5210175"/>
            <a:ext cx="62960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A6BAC7"/>
                </a:solidFill>
                <a:latin typeface="Microsoft YaHei"/>
                <a:ea typeface="Microsoft YaHei"/>
                <a:cs typeface="Microsoft YaHei"/>
              </a:rPr>
              <a:t>结合设备需求开展线束业务</a:t>
            </a:r>
          </a:p>
        </p:txBody>
      </p:sp>
    </p:spTree>
    <p:extLst>
      <p:ext uri="{BB962C8B-B14F-4D97-AF65-F5344CB8AC3E}">
        <p14:creationId xmlns:p14="http://schemas.microsoft.com/office/powerpoint/2010/main" val="14495147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从具体需求开始配套">
            <a:extLst xmlns:a="http://schemas.openxmlformats.org/drawingml/2006/main">
              <a:ext uri="{FF2B5EF4-FFF2-40B4-BE49-F238E27FC236}">
                <a16:creationId xmlns:a16="http://schemas.microsoft.com/office/drawing/2014/main" id="{EC5D44E7-D582-4034-885B-1A7331296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1025"/>
            <a:ext cx="109347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从具体需求开始配套</a:t>
            </a:r>
          </a:p>
        </p:txBody>
      </p:sp>
      <p:sp>
        <p:nvSpPr>
          <p:cNvPr id="2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0B7287B3-922A-416C-8D25-563568397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3" name="11">
            <a:extLst xmlns:a="http://schemas.openxmlformats.org/drawingml/2006/main">
              <a:ext uri="{FF2B5EF4-FFF2-40B4-BE49-F238E27FC236}">
                <a16:creationId xmlns:a16="http://schemas.microsoft.com/office/drawing/2014/main" id="{B994C3F8-7FC6-40A3-B298-A04F6C5E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0909A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4" name="设备型号与图纸">
            <a:extLst xmlns:a="http://schemas.openxmlformats.org/drawingml/2006/main">
              <a:ext uri="{FF2B5EF4-FFF2-40B4-BE49-F238E27FC236}">
                <a16:creationId xmlns:a16="http://schemas.microsoft.com/office/drawing/2014/main" id="{FC14C3BA-B2EC-4765-B359-80EB6262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5038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设备型号与图纸</a:t>
            </a:r>
          </a:p>
        </p:txBody>
      </p:sp>
      <p:sp>
        <p:nvSpPr>
          <p:cNvPr id="5" name="原理图、机构尺寸、安装空间">
            <a:extLst xmlns:a="http://schemas.openxmlformats.org/drawingml/2006/main">
              <a:ext uri="{FF2B5EF4-FFF2-40B4-BE49-F238E27FC236}">
                <a16:creationId xmlns:a16="http://schemas.microsoft.com/office/drawing/2014/main" id="{C1D168E5-B7D9-486C-A827-9665AAAD6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38400"/>
            <a:ext cx="50577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原理图、机构尺寸、安装空间</a:t>
            </a:r>
          </a:p>
        </p:txBody>
      </p:sp>
      <p:sp>
        <p:nvSpPr>
          <p:cNvPr id="6" name="接口与线束定义">
            <a:extLst xmlns:a="http://schemas.openxmlformats.org/drawingml/2006/main">
              <a:ext uri="{FF2B5EF4-FFF2-40B4-BE49-F238E27FC236}">
                <a16:creationId xmlns:a16="http://schemas.microsoft.com/office/drawing/2014/main" id="{A13FDF96-CDFF-44AD-8DC4-B624E21B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1733550"/>
            <a:ext cx="5038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接口与线束定义</a:t>
            </a:r>
          </a:p>
        </p:txBody>
      </p:sp>
      <p:sp>
        <p:nvSpPr>
          <p:cNvPr id="7" name="连接器、针位、线长、标识要求">
            <a:extLst xmlns:a="http://schemas.openxmlformats.org/drawingml/2006/main">
              <a:ext uri="{FF2B5EF4-FFF2-40B4-BE49-F238E27FC236}">
                <a16:creationId xmlns:a16="http://schemas.microsoft.com/office/drawing/2014/main" id="{8EC53D85-275C-4645-8314-755659CDB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38400"/>
            <a:ext cx="49720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连接器、针位、线长、标识要求</a:t>
            </a:r>
          </a:p>
        </p:txBody>
      </p:sp>
      <p:sp>
        <p:nvSpPr>
          <p:cNvPr id="8" name="使用环境与材料">
            <a:extLst xmlns:a="http://schemas.openxmlformats.org/drawingml/2006/main">
              <a:ext uri="{FF2B5EF4-FFF2-40B4-BE49-F238E27FC236}">
                <a16:creationId xmlns:a16="http://schemas.microsoft.com/office/drawing/2014/main" id="{1E508503-48DF-4B4F-B768-219A39C0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5038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使用环境与材料</a:t>
            </a:r>
          </a:p>
        </p:txBody>
      </p:sp>
      <p:sp>
        <p:nvSpPr>
          <p:cNvPr id="9" name="保护方式、材料及使用要求">
            <a:extLst xmlns:a="http://schemas.openxmlformats.org/drawingml/2006/main">
              <a:ext uri="{FF2B5EF4-FFF2-40B4-BE49-F238E27FC236}">
                <a16:creationId xmlns:a16="http://schemas.microsoft.com/office/drawing/2014/main" id="{AF908954-193E-426C-949C-F07A40406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5057775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保护方式、材料及使用要求</a:t>
            </a:r>
          </a:p>
        </p:txBody>
      </p:sp>
      <p:sp>
        <p:nvSpPr>
          <p:cNvPr id="10" name="数量与装配要求">
            <a:extLst xmlns:a="http://schemas.openxmlformats.org/drawingml/2006/main">
              <a:ext uri="{FF2B5EF4-FFF2-40B4-BE49-F238E27FC236}">
                <a16:creationId xmlns:a16="http://schemas.microsoft.com/office/drawing/2014/main" id="{41E9CEA2-6FA2-428C-9EE4-69091C50D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771900"/>
            <a:ext cx="503872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32A38"/>
                </a:solidFill>
                <a:latin typeface="Microsoft YaHei"/>
                <a:ea typeface="Microsoft YaHei"/>
                <a:cs typeface="Microsoft YaHei"/>
              </a:rPr>
              <a:t>数量与装配要求</a:t>
            </a:r>
          </a:p>
        </p:txBody>
      </p:sp>
      <p:sp>
        <p:nvSpPr>
          <p:cNvPr id="11" name="预计数量、装配方式、项目计划">
            <a:extLst xmlns:a="http://schemas.openxmlformats.org/drawingml/2006/main">
              <a:ext uri="{FF2B5EF4-FFF2-40B4-BE49-F238E27FC236}">
                <a16:creationId xmlns:a16="http://schemas.microsoft.com/office/drawing/2014/main" id="{D3010B42-E797-4172-A41E-1FD807A3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476750"/>
            <a:ext cx="49720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627482"/>
                </a:solidFill>
                <a:latin typeface="Microsoft YaHei"/>
                <a:ea typeface="Microsoft YaHei"/>
                <a:cs typeface="Microsoft YaHei"/>
              </a:rPr>
              <a:t>预计数量、装配方式、项目计划</a:t>
            </a:r>
          </a:p>
        </p:txBody>
      </p:sp>
      <p:sp>
        <p:nvSpPr>
          <p:cNvPr id="12" name="具体适配与规格以双方确认的技术文件为准">
            <a:extLst xmlns:a="http://schemas.openxmlformats.org/drawingml/2006/main">
              <a:ext uri="{FF2B5EF4-FFF2-40B4-BE49-F238E27FC236}">
                <a16:creationId xmlns:a16="http://schemas.microsoft.com/office/drawing/2014/main" id="{BFCE965C-AF36-4475-85B4-FECE7FD1F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67375"/>
            <a:ext cx="10858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7A8B96"/>
                </a:solidFill>
                <a:latin typeface="Microsoft YaHei"/>
                <a:ea typeface="Microsoft YaHei"/>
                <a:cs typeface="Microsoft YaHei"/>
              </a:rPr>
              <a:t>具体适配与规格以双方确认的技术文件为准</a:t>
            </a:r>
          </a:p>
        </p:txBody>
      </p:sp>
    </p:spTree>
    <p:extLst>
      <p:ext uri="{BB962C8B-B14F-4D97-AF65-F5344CB8AC3E}">
        <p14:creationId xmlns:p14="http://schemas.microsoft.com/office/powerpoint/2010/main" val="14975622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818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2E06489C-EA53-4761-87C3-9DAABF1C0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43650"/>
            <a:ext cx="7620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8D9F4220-DD74-43C7-A5F2-DC00673C2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315075"/>
            <a:ext cx="47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8CA5B5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DCC5CE-4F48-4633-AE32-4EE5DC6162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89a903900e4a86"/>
          <a:srcRect xmlns:a="http://schemas.openxmlformats.org/drawingml/2006/main" l="1042" t="0" r="10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15250" y="0"/>
            <a:ext cx="447675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无锡安迪电器有限公司">
            <a:extLst xmlns:a="http://schemas.openxmlformats.org/drawingml/2006/main">
              <a:ext uri="{FF2B5EF4-FFF2-40B4-BE49-F238E27FC236}">
                <a16:creationId xmlns:a16="http://schemas.microsoft.com/office/drawing/2014/main" id="{C69FF75D-9C66-4B94-8E98-06DF7A594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800100"/>
            <a:ext cx="70580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无锡安迪电器有限公司</a:t>
            </a:r>
          </a:p>
        </p:txBody>
      </p:sp>
      <p:sp>
        <p:nvSpPr>
          <p:cNvPr id="5" name="沟通您的&#10;线束与连接需求">
            <a:extLst xmlns:a="http://schemas.openxmlformats.org/drawingml/2006/main">
              <a:ext uri="{FF2B5EF4-FFF2-40B4-BE49-F238E27FC236}">
                <a16:creationId xmlns:a16="http://schemas.microsoft.com/office/drawing/2014/main" id="{DA5CB19B-0146-4849-BDC9-8BD900F2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2143125"/>
            <a:ext cx="7620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沟通您的</a:t>
            </a:r>
          </a:p>
          <a:p xmlns:a="http://schemas.openxmlformats.org/drawingml/2006/main">
            <a:pPr>
              <a:buNone/>
              <a:def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5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线束与连接需求</a:t>
            </a:r>
          </a:p>
        </p:txBody>
      </p:sp>
      <p:sp>
        <p:nvSpPr>
          <p:cNvPr id="6" name="潘志惠">
            <a:extLst xmlns:a="http://schemas.openxmlformats.org/drawingml/2006/main">
              <a:ext uri="{FF2B5EF4-FFF2-40B4-BE49-F238E27FC236}">
                <a16:creationId xmlns:a16="http://schemas.microsoft.com/office/drawing/2014/main" id="{63FEBE79-F140-4BA4-9E4D-83E74104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91025"/>
            <a:ext cx="428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rPr>
              <a:t>潘志惠</a:t>
            </a:r>
          </a:p>
        </p:txBody>
      </p:sp>
      <p:sp>
        <p:nvSpPr>
          <p:cNvPr id="7" name="137 0150 8115">
            <a:extLst xmlns:a="http://schemas.openxmlformats.org/drawingml/2006/main">
              <a:ext uri="{FF2B5EF4-FFF2-40B4-BE49-F238E27FC236}">
                <a16:creationId xmlns:a16="http://schemas.microsoft.com/office/drawing/2014/main" id="{E724B90B-8D6F-4ADD-AD2E-436C625BA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4991100"/>
            <a:ext cx="75342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0">
                <a:solidFill>
                  <a:srgbClr val="DFAA73"/>
                </a:solidFill>
                <a:latin typeface="Microsoft YaHei"/>
                <a:ea typeface="Microsoft YaHei"/>
                <a:cs typeface="Microsoft YaHei"/>
              </a:rPr>
              <a:t>137 0150 8115</a:t>
            </a:r>
          </a:p>
        </p:txBody>
      </p:sp>
      <p:sp>
        <p:nvSpPr>
          <p:cNvPr id="8" name="wxaddq@163.com">
            <a:extLst xmlns:a="http://schemas.openxmlformats.org/drawingml/2006/main">
              <a:ext uri="{FF2B5EF4-FFF2-40B4-BE49-F238E27FC236}">
                <a16:creationId xmlns:a16="http://schemas.microsoft.com/office/drawing/2014/main" id="{EE3D03AD-1EDF-4F3A-A2E3-687DEB61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690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defPPr>
            <a:lvl1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1pPr>
            <a:lvl2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2pPr>
            <a:lvl3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3pPr>
            <a:lvl4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4pPr>
            <a:lvl5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5pPr>
            <a:lvl6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6pPr>
            <a:lvl7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7pPr>
            <a:lvl8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8pPr>
            <a:lvl9pPr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C6D4DC"/>
                </a:solidFill>
                <a:latin typeface="Microsoft YaHei"/>
                <a:ea typeface="Microsoft YaHei"/>
                <a:cs typeface="Microsoft YaHei"/>
              </a:rPr>
              <a:t>wxaddq@163.com</a:t>
            </a:r>
          </a:p>
        </p:txBody>
      </p:sp>
    </p:spTree>
    <p:extLst>
      <p:ext uri="{BB962C8B-B14F-4D97-AF65-F5344CB8AC3E}">
        <p14:creationId xmlns:p14="http://schemas.microsoft.com/office/powerpoint/2010/main" val="19876781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2026-10-25T05:42:07.0110000Z</dcterms:created>
  <dcterms:modified xsi:type="dcterms:W3CDTF">2026-10-25T05:42:07.0110000Z</dcterms:modified>
</coreProperties>
</file>